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4"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aar de Jong" initials="GdJ" lastIdx="1" clrIdx="0">
    <p:extLst>
      <p:ext uri="{19B8F6BF-5375-455C-9EA6-DF929625EA0E}">
        <p15:presenceInfo xmlns:p15="http://schemas.microsoft.com/office/powerpoint/2012/main" userId="S-1-5-21-3593168026-1907165196-1121071397-16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955983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213879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3136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1937738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93503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1026844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4148214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300892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70013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D6115B0-2B39-4E95-8FDB-B8688291BC49}" type="datetimeFigureOut">
              <a:rPr lang="nl-NL" smtClean="0"/>
              <a:t>17-11-2017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1598614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D6115B0-2B39-4E95-8FDB-B8688291BC49}" type="datetimeFigureOut">
              <a:rPr lang="nl-NL" smtClean="0"/>
              <a:t>17-11-2017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64017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ED6115B0-2B39-4E95-8FDB-B8688291BC49}" type="datetimeFigureOut">
              <a:rPr lang="nl-NL" smtClean="0"/>
              <a:t>17-11-2017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442992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ED6115B0-2B39-4E95-8FDB-B8688291BC49}" type="datetimeFigureOut">
              <a:rPr lang="nl-NL" smtClean="0"/>
              <a:t>17-11-2017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160731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115B0-2B39-4E95-8FDB-B8688291BC49}" type="datetimeFigureOut">
              <a:rPr lang="nl-NL" smtClean="0"/>
              <a:t>17-11-2017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205895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D6115B0-2B39-4E95-8FDB-B8688291BC49}" type="datetimeFigureOut">
              <a:rPr lang="nl-NL" smtClean="0"/>
              <a:t>17-11-2017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409368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D6115B0-2B39-4E95-8FDB-B8688291BC49}" type="datetimeFigureOut">
              <a:rPr lang="nl-NL" smtClean="0"/>
              <a:t>17-11-2017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2734A26-DAF8-47A5-A208-1C478909EDED}" type="slidenum">
              <a:rPr lang="nl-NL" smtClean="0"/>
              <a:t>‹nr.›</a:t>
            </a:fld>
            <a:endParaRPr lang="nl-NL"/>
          </a:p>
        </p:txBody>
      </p:sp>
    </p:spTree>
    <p:extLst>
      <p:ext uri="{BB962C8B-B14F-4D97-AF65-F5344CB8AC3E}">
        <p14:creationId xmlns:p14="http://schemas.microsoft.com/office/powerpoint/2010/main" val="46857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6115B0-2B39-4E95-8FDB-B8688291BC49}" type="datetimeFigureOut">
              <a:rPr lang="nl-NL" smtClean="0"/>
              <a:t>17-11-2017</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2734A26-DAF8-47A5-A208-1C478909EDED}" type="slidenum">
              <a:rPr lang="nl-NL" smtClean="0"/>
              <a:t>‹nr.›</a:t>
            </a:fld>
            <a:endParaRPr lang="nl-NL"/>
          </a:p>
        </p:txBody>
      </p:sp>
    </p:spTree>
    <p:extLst>
      <p:ext uri="{BB962C8B-B14F-4D97-AF65-F5344CB8AC3E}">
        <p14:creationId xmlns:p14="http://schemas.microsoft.com/office/powerpoint/2010/main" val="492806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_IrBSWFMqP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STkGL2mMtb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eHXvYTbm3gQ" TargetMode="External"/><Relationship Id="rId2" Type="http://schemas.openxmlformats.org/officeDocument/2006/relationships/hyperlink" Target="https://www.youtube.com/watch?v=VsCRLjUKr-g" TargetMode="External"/><Relationship Id="rId1" Type="http://schemas.openxmlformats.org/officeDocument/2006/relationships/slideLayout" Target="../slideLayouts/slideLayout2.xml"/><Relationship Id="rId4" Type="http://schemas.openxmlformats.org/officeDocument/2006/relationships/hyperlink" Target="https://www.youtube.com/watch?v=SYmRe6XwEL4"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3VpfG5MRriE" TargetMode="External"/><Relationship Id="rId2" Type="http://schemas.openxmlformats.org/officeDocument/2006/relationships/hyperlink" Target="https://www.youtube.com/watch?v=X-MiEexjtFM" TargetMode="External"/><Relationship Id="rId1" Type="http://schemas.openxmlformats.org/officeDocument/2006/relationships/slideLayout" Target="../slideLayouts/slideLayout2.xml"/><Relationship Id="rId4" Type="http://schemas.openxmlformats.org/officeDocument/2006/relationships/hyperlink" Target="https://www.youtube.com/watch?v=sapAaZzn_j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07067" y="1653357"/>
            <a:ext cx="7766936" cy="1646302"/>
          </a:xfrm>
        </p:spPr>
        <p:txBody>
          <a:bodyPr/>
          <a:lstStyle/>
          <a:p>
            <a:pPr algn="ctr"/>
            <a:r>
              <a:rPr lang="nl-NL" dirty="0" smtClean="0"/>
              <a:t>Visie en strategie </a:t>
            </a:r>
            <a:endParaRPr lang="nl-NL" dirty="0"/>
          </a:p>
        </p:txBody>
      </p:sp>
      <p:sp>
        <p:nvSpPr>
          <p:cNvPr id="3" name="Ondertitel 2"/>
          <p:cNvSpPr>
            <a:spLocks noGrp="1"/>
          </p:cNvSpPr>
          <p:nvPr>
            <p:ph type="subTitle" idx="1"/>
          </p:nvPr>
        </p:nvSpPr>
        <p:spPr>
          <a:xfrm>
            <a:off x="1507067" y="3646337"/>
            <a:ext cx="7766936" cy="1096899"/>
          </a:xfrm>
        </p:spPr>
        <p:txBody>
          <a:bodyPr/>
          <a:lstStyle/>
          <a:p>
            <a:pPr algn="ctr"/>
            <a:r>
              <a:rPr lang="nl-NL" dirty="0" smtClean="0"/>
              <a:t>Les 2: Visie verdieping</a:t>
            </a:r>
            <a:endParaRPr lang="nl-NL" dirty="0"/>
          </a:p>
        </p:txBody>
      </p:sp>
      <p:pic>
        <p:nvPicPr>
          <p:cNvPr id="4" name="Afbeelding 3"/>
          <p:cNvPicPr/>
          <p:nvPr/>
        </p:nvPicPr>
        <p:blipFill>
          <a:blip r:embed="rId2">
            <a:extLst>
              <a:ext uri="{28A0092B-C50C-407E-A947-70E740481C1C}">
                <a14:useLocalDpi xmlns:a14="http://schemas.microsoft.com/office/drawing/2010/main" val="0"/>
              </a:ext>
            </a:extLst>
          </a:blip>
          <a:stretch>
            <a:fillRect/>
          </a:stretch>
        </p:blipFill>
        <p:spPr>
          <a:xfrm>
            <a:off x="901338" y="4194787"/>
            <a:ext cx="1672182" cy="1905889"/>
          </a:xfrm>
          <a:prstGeom prst="rect">
            <a:avLst/>
          </a:prstGeom>
        </p:spPr>
      </p:pic>
    </p:spTree>
    <p:extLst>
      <p:ext uri="{BB962C8B-B14F-4D97-AF65-F5344CB8AC3E}">
        <p14:creationId xmlns:p14="http://schemas.microsoft.com/office/powerpoint/2010/main" val="1950303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verschillen?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Missie, visie en strategie worden nog wel eens door elkaar </a:t>
            </a:r>
            <a:r>
              <a:rPr lang="nl-NL" dirty="0" smtClean="0">
                <a:hlinkClick r:id="rId2"/>
              </a:rPr>
              <a:t>gehaald</a:t>
            </a:r>
            <a:r>
              <a:rPr lang="nl-NL" dirty="0" smtClean="0"/>
              <a:t>. </a:t>
            </a:r>
          </a:p>
          <a:p>
            <a:endParaRPr lang="nl-NL" dirty="0" smtClean="0"/>
          </a:p>
          <a:p>
            <a:r>
              <a:rPr lang="nl-NL" dirty="0" smtClean="0"/>
              <a:t>Wat zijn de verschillen?</a:t>
            </a:r>
          </a:p>
          <a:p>
            <a:endParaRPr lang="nl-NL" dirty="0"/>
          </a:p>
          <a:p>
            <a:r>
              <a:rPr lang="nl-NL" dirty="0" smtClean="0"/>
              <a:t>Verschil missie en visie: </a:t>
            </a:r>
            <a:endParaRPr lang="nl-NL" dirty="0"/>
          </a:p>
          <a:p>
            <a:r>
              <a:rPr lang="nl-NL" dirty="0"/>
              <a:t>In één zin is het verschil: een </a:t>
            </a:r>
            <a:r>
              <a:rPr lang="nl-NL" dirty="0" smtClean="0"/>
              <a:t>missie </a:t>
            </a:r>
            <a:r>
              <a:rPr lang="nl-NL" dirty="0"/>
              <a:t>is waarvoor we staan, een visie is waarvoor we gaan. </a:t>
            </a:r>
            <a:endParaRPr lang="nl-NL" dirty="0" smtClean="0"/>
          </a:p>
          <a:p>
            <a:r>
              <a:rPr lang="nl-NL" dirty="0" smtClean="0"/>
              <a:t>De </a:t>
            </a:r>
            <a:r>
              <a:rPr lang="nl-NL" dirty="0"/>
              <a:t>missie heeft te maken met waarden en identiteit. Wie zijn we, wat zijn onze waarden, hoe willen we met onze klanten en medewerkers omgaan? </a:t>
            </a:r>
            <a:endParaRPr lang="nl-NL" dirty="0" smtClean="0"/>
          </a:p>
          <a:p>
            <a:r>
              <a:rPr lang="nl-NL" dirty="0" smtClean="0"/>
              <a:t>Een </a:t>
            </a:r>
            <a:r>
              <a:rPr lang="nl-NL" dirty="0"/>
              <a:t>visie geeft aan: hoe gaan wij de wereld van morgen beïnvloeden zodat wij succesvol zijn?</a:t>
            </a:r>
          </a:p>
        </p:txBody>
      </p:sp>
    </p:spTree>
    <p:extLst>
      <p:ext uri="{BB962C8B-B14F-4D97-AF65-F5344CB8AC3E}">
        <p14:creationId xmlns:p14="http://schemas.microsoft.com/office/powerpoint/2010/main" val="16037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verschillen? </a:t>
            </a:r>
            <a:endParaRPr lang="nl-NL" dirty="0"/>
          </a:p>
        </p:txBody>
      </p:sp>
      <p:sp>
        <p:nvSpPr>
          <p:cNvPr id="3" name="Tijdelijke aanduiding voor inhoud 2"/>
          <p:cNvSpPr>
            <a:spLocks noGrp="1"/>
          </p:cNvSpPr>
          <p:nvPr>
            <p:ph idx="1"/>
          </p:nvPr>
        </p:nvSpPr>
        <p:spPr>
          <a:xfrm>
            <a:off x="677334" y="1930400"/>
            <a:ext cx="8596668" cy="4692469"/>
          </a:xfrm>
        </p:spPr>
        <p:txBody>
          <a:bodyPr>
            <a:normAutofit/>
          </a:bodyPr>
          <a:lstStyle/>
          <a:p>
            <a:r>
              <a:rPr lang="nl-NL" dirty="0" smtClean="0"/>
              <a:t>Verschil tussen visie en strategie: </a:t>
            </a:r>
          </a:p>
          <a:p>
            <a:r>
              <a:rPr lang="nl-NL" dirty="0" smtClean="0"/>
              <a:t>Een </a:t>
            </a:r>
            <a:r>
              <a:rPr lang="nl-NL" dirty="0"/>
              <a:t>visie is wat we willen bereiken, de strategie hoe we het willen bereiken</a:t>
            </a:r>
            <a:r>
              <a:rPr lang="nl-NL" dirty="0" smtClean="0"/>
              <a:t>.</a:t>
            </a:r>
          </a:p>
          <a:p>
            <a:r>
              <a:rPr lang="nl-NL" dirty="0" smtClean="0"/>
              <a:t>De </a:t>
            </a:r>
            <a:r>
              <a:rPr lang="nl-NL" dirty="0"/>
              <a:t>strategie volgt op de visie. </a:t>
            </a:r>
            <a:endParaRPr lang="nl-NL" dirty="0" smtClean="0"/>
          </a:p>
          <a:p>
            <a:r>
              <a:rPr lang="nl-NL" dirty="0" smtClean="0"/>
              <a:t>In </a:t>
            </a:r>
            <a:r>
              <a:rPr lang="nl-NL" dirty="0"/>
              <a:t>het voorbeeld van </a:t>
            </a:r>
            <a:r>
              <a:rPr lang="nl-NL" dirty="0" err="1"/>
              <a:t>Easyjet</a:t>
            </a:r>
            <a:r>
              <a:rPr lang="nl-NL" dirty="0"/>
              <a:t> was de visie iets als: ´Vliegen is geen luxeproduct, juist de prijs is belangrijk´. </a:t>
            </a:r>
            <a:endParaRPr lang="nl-NL" dirty="0" smtClean="0"/>
          </a:p>
          <a:p>
            <a:endParaRPr lang="nl-NL" dirty="0" smtClean="0"/>
          </a:p>
          <a:p>
            <a:r>
              <a:rPr lang="nl-NL" dirty="0" smtClean="0"/>
              <a:t>De </a:t>
            </a:r>
            <a:r>
              <a:rPr lang="nl-NL" dirty="0"/>
              <a:t>vertaling in strategie is </a:t>
            </a:r>
            <a:r>
              <a:rPr lang="nl-NL" dirty="0" smtClean="0"/>
              <a:t>dan: </a:t>
            </a:r>
          </a:p>
          <a:p>
            <a:r>
              <a:rPr lang="nl-NL" dirty="0" smtClean="0"/>
              <a:t>Broodjes </a:t>
            </a:r>
            <a:r>
              <a:rPr lang="nl-NL" dirty="0"/>
              <a:t>en nootjes verkopen in plaats van gratis </a:t>
            </a:r>
            <a:r>
              <a:rPr lang="nl-NL" dirty="0" smtClean="0"/>
              <a:t>aanbieden</a:t>
            </a:r>
            <a:endParaRPr lang="nl-NL" dirty="0"/>
          </a:p>
          <a:p>
            <a:r>
              <a:rPr lang="nl-NL" dirty="0"/>
              <a:t>Tickets via internet verkopen</a:t>
            </a:r>
          </a:p>
          <a:p>
            <a:r>
              <a:rPr lang="nl-NL" dirty="0"/>
              <a:t>Samenwerkingsverbanden aangaan om het product aantrekkelijk en voordeliger te maken</a:t>
            </a:r>
          </a:p>
          <a:p>
            <a:endParaRPr lang="nl-NL" dirty="0"/>
          </a:p>
        </p:txBody>
      </p:sp>
    </p:spTree>
    <p:extLst>
      <p:ext uri="{BB962C8B-B14F-4D97-AF65-F5344CB8AC3E}">
        <p14:creationId xmlns:p14="http://schemas.microsoft.com/office/powerpoint/2010/main" val="308626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visie? </a:t>
            </a:r>
            <a:endParaRPr lang="nl-NL" dirty="0"/>
          </a:p>
        </p:txBody>
      </p:sp>
      <p:sp>
        <p:nvSpPr>
          <p:cNvPr id="3" name="Tijdelijke aanduiding voor inhoud 2"/>
          <p:cNvSpPr>
            <a:spLocks noGrp="1"/>
          </p:cNvSpPr>
          <p:nvPr>
            <p:ph idx="1"/>
          </p:nvPr>
        </p:nvSpPr>
        <p:spPr/>
        <p:txBody>
          <a:bodyPr/>
          <a:lstStyle/>
          <a:p>
            <a:r>
              <a:rPr lang="nl-NL" dirty="0" smtClean="0"/>
              <a:t>De functies van een visie</a:t>
            </a:r>
          </a:p>
          <a:p>
            <a:endParaRPr lang="nl-NL" dirty="0"/>
          </a:p>
          <a:p>
            <a:r>
              <a:rPr lang="nl-NL" dirty="0"/>
              <a:t>Richting geven: alle neuzen dezelfde kant op</a:t>
            </a:r>
          </a:p>
          <a:p>
            <a:r>
              <a:rPr lang="nl-NL" dirty="0"/>
              <a:t>Inspireren</a:t>
            </a:r>
          </a:p>
          <a:p>
            <a:r>
              <a:rPr lang="nl-NL" dirty="0"/>
              <a:t>Zich onderscheiden van anderen</a:t>
            </a:r>
          </a:p>
          <a:p>
            <a:r>
              <a:rPr lang="nl-NL" dirty="0"/>
              <a:t>Winnen</a:t>
            </a:r>
          </a:p>
          <a:p>
            <a:r>
              <a:rPr lang="nl-NL" dirty="0" smtClean="0"/>
              <a:t>Overleven</a:t>
            </a:r>
          </a:p>
          <a:p>
            <a:r>
              <a:rPr lang="nl-NL" dirty="0" smtClean="0"/>
              <a:t>Kijk naar het volgende fragment met persoonlijke visies:</a:t>
            </a:r>
          </a:p>
          <a:p>
            <a:r>
              <a:rPr lang="nl-NL" dirty="0">
                <a:hlinkClick r:id="rId2"/>
              </a:rPr>
              <a:t>https://</a:t>
            </a:r>
            <a:r>
              <a:rPr lang="nl-NL" dirty="0" smtClean="0">
                <a:hlinkClick r:id="rId2"/>
              </a:rPr>
              <a:t>www.youtube.com/watch?v=STkGL2mMtbk</a:t>
            </a:r>
            <a:r>
              <a:rPr lang="nl-NL" dirty="0" smtClean="0"/>
              <a:t> </a:t>
            </a:r>
            <a:endParaRPr lang="nl-NL" dirty="0"/>
          </a:p>
          <a:p>
            <a:endParaRPr lang="nl-NL" dirty="0"/>
          </a:p>
        </p:txBody>
      </p:sp>
    </p:spTree>
    <p:extLst>
      <p:ext uri="{BB962C8B-B14F-4D97-AF65-F5344CB8AC3E}">
        <p14:creationId xmlns:p14="http://schemas.microsoft.com/office/powerpoint/2010/main" val="222307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Richting geven</a:t>
            </a:r>
            <a:endParaRPr lang="nl-NL" dirty="0"/>
          </a:p>
        </p:txBody>
      </p:sp>
      <p:sp>
        <p:nvSpPr>
          <p:cNvPr id="3" name="Tijdelijke aanduiding voor inhoud 2"/>
          <p:cNvSpPr>
            <a:spLocks noGrp="1"/>
          </p:cNvSpPr>
          <p:nvPr>
            <p:ph idx="1"/>
          </p:nvPr>
        </p:nvSpPr>
        <p:spPr/>
        <p:txBody>
          <a:bodyPr/>
          <a:lstStyle/>
          <a:p>
            <a:r>
              <a:rPr lang="nl-NL" dirty="0" smtClean="0"/>
              <a:t>Iedere organisatie krijgt te maken met onzekerheid. </a:t>
            </a:r>
          </a:p>
          <a:p>
            <a:r>
              <a:rPr lang="nl-NL" dirty="0" smtClean="0"/>
              <a:t>Doet de organisatie niets en gaat deze dus afwachten, </a:t>
            </a:r>
            <a:r>
              <a:rPr lang="nl-NL" dirty="0"/>
              <a:t>dan wordt de organisatie stuurloos. </a:t>
            </a:r>
            <a:endParaRPr lang="nl-NL" dirty="0" smtClean="0"/>
          </a:p>
          <a:p>
            <a:r>
              <a:rPr lang="nl-NL" dirty="0" smtClean="0"/>
              <a:t>Een </a:t>
            </a:r>
            <a:r>
              <a:rPr lang="nl-NL" dirty="0"/>
              <a:t>heldere visie maakt duidelijk wat je acties en doelen zijn ook in een omgeving met veel ontwikkelingen</a:t>
            </a:r>
            <a:r>
              <a:rPr lang="nl-NL" dirty="0" smtClean="0"/>
              <a:t>.</a:t>
            </a:r>
          </a:p>
          <a:p>
            <a:endParaRPr lang="nl-NL" dirty="0"/>
          </a:p>
          <a:p>
            <a:r>
              <a:rPr lang="nl-NL" dirty="0" smtClean="0"/>
              <a:t>Met </a:t>
            </a:r>
            <a:r>
              <a:rPr lang="nl-NL" dirty="0"/>
              <a:t>een visie kun je zowel de organisatie zelf, als de omgeving beïnvloeden. </a:t>
            </a:r>
            <a:endParaRPr lang="nl-NL" dirty="0" smtClean="0"/>
          </a:p>
          <a:p>
            <a:r>
              <a:rPr lang="nl-NL" dirty="0" smtClean="0"/>
              <a:t>Hoe </a:t>
            </a:r>
            <a:r>
              <a:rPr lang="nl-NL" dirty="0"/>
              <a:t>zou je willen dat de toekomst zal </a:t>
            </a:r>
            <a:r>
              <a:rPr lang="nl-NL" dirty="0" smtClean="0"/>
              <a:t>verlopen?</a:t>
            </a:r>
            <a:endParaRPr lang="nl-NL" dirty="0"/>
          </a:p>
        </p:txBody>
      </p:sp>
    </p:spTree>
    <p:extLst>
      <p:ext uri="{BB962C8B-B14F-4D97-AF65-F5344CB8AC3E}">
        <p14:creationId xmlns:p14="http://schemas.microsoft.com/office/powerpoint/2010/main" val="65131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Inspireren </a:t>
            </a:r>
            <a:endParaRPr lang="nl-NL" dirty="0"/>
          </a:p>
        </p:txBody>
      </p:sp>
      <p:sp>
        <p:nvSpPr>
          <p:cNvPr id="3" name="Tijdelijke aanduiding voor inhoud 2"/>
          <p:cNvSpPr>
            <a:spLocks noGrp="1"/>
          </p:cNvSpPr>
          <p:nvPr>
            <p:ph idx="1"/>
          </p:nvPr>
        </p:nvSpPr>
        <p:spPr/>
        <p:txBody>
          <a:bodyPr/>
          <a:lstStyle/>
          <a:p>
            <a:r>
              <a:rPr lang="nl-NL" dirty="0"/>
              <a:t>Een goede visie leidt tot creatieve </a:t>
            </a:r>
            <a:r>
              <a:rPr lang="nl-NL" dirty="0" smtClean="0"/>
              <a:t>spanning. </a:t>
            </a:r>
          </a:p>
          <a:p>
            <a:r>
              <a:rPr lang="nl-NL" dirty="0" smtClean="0"/>
              <a:t>Die </a:t>
            </a:r>
            <a:r>
              <a:rPr lang="nl-NL" dirty="0"/>
              <a:t>spanning ontstaat doordat je een uitdagend doel hebt gesteld en nog niet helemaal weet hoe je dat gaat bereiken</a:t>
            </a:r>
            <a:r>
              <a:rPr lang="nl-NL" dirty="0" smtClean="0"/>
              <a:t>.</a:t>
            </a:r>
          </a:p>
          <a:p>
            <a:endParaRPr lang="nl-NL" dirty="0" smtClean="0"/>
          </a:p>
          <a:p>
            <a:r>
              <a:rPr lang="nl-NL" dirty="0" smtClean="0"/>
              <a:t>Een visie geeft </a:t>
            </a:r>
            <a:r>
              <a:rPr lang="nl-NL" dirty="0"/>
              <a:t>een kader om de toekomst een beetje naar je hand te zetten</a:t>
            </a:r>
            <a:r>
              <a:rPr lang="nl-NL" dirty="0" smtClean="0"/>
              <a:t>.</a:t>
            </a:r>
          </a:p>
          <a:p>
            <a:r>
              <a:rPr lang="nl-NL" dirty="0" smtClean="0"/>
              <a:t>Dit inspireert de ondernemer zelf maar moet ook medewerkers stimuleren. </a:t>
            </a:r>
            <a:endParaRPr lang="nl-NL" dirty="0"/>
          </a:p>
        </p:txBody>
      </p:sp>
    </p:spTree>
    <p:extLst>
      <p:ext uri="{BB962C8B-B14F-4D97-AF65-F5344CB8AC3E}">
        <p14:creationId xmlns:p14="http://schemas.microsoft.com/office/powerpoint/2010/main" val="170221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Onderscheiden van anderen</a:t>
            </a:r>
            <a:endParaRPr lang="nl-NL" dirty="0"/>
          </a:p>
        </p:txBody>
      </p:sp>
      <p:sp>
        <p:nvSpPr>
          <p:cNvPr id="3" name="Tijdelijke aanduiding voor inhoud 2"/>
          <p:cNvSpPr>
            <a:spLocks noGrp="1"/>
          </p:cNvSpPr>
          <p:nvPr>
            <p:ph idx="1"/>
          </p:nvPr>
        </p:nvSpPr>
        <p:spPr/>
        <p:txBody>
          <a:bodyPr/>
          <a:lstStyle/>
          <a:p>
            <a:r>
              <a:rPr lang="nl-NL" dirty="0"/>
              <a:t>Sommige organisaties leiden, andere volgen. </a:t>
            </a:r>
            <a:endParaRPr lang="nl-NL" dirty="0" smtClean="0"/>
          </a:p>
          <a:p>
            <a:endParaRPr lang="nl-NL" dirty="0"/>
          </a:p>
          <a:p>
            <a:r>
              <a:rPr lang="nl-NL" dirty="0" smtClean="0"/>
              <a:t>Met </a:t>
            </a:r>
            <a:r>
              <a:rPr lang="nl-NL" dirty="0"/>
              <a:t>leiden bedoelen we dat de organisatie het </a:t>
            </a:r>
            <a:r>
              <a:rPr lang="nl-NL" dirty="0" smtClean="0"/>
              <a:t>initiatief neemt </a:t>
            </a:r>
            <a:r>
              <a:rPr lang="nl-NL" dirty="0"/>
              <a:t>en </a:t>
            </a:r>
            <a:r>
              <a:rPr lang="nl-NL" b="1" dirty="0"/>
              <a:t>het spel bepaalt.</a:t>
            </a:r>
            <a:r>
              <a:rPr lang="nl-NL" dirty="0"/>
              <a:t> Dit in plaats van af te wachten en kijken naar wat de concurrenten doen</a:t>
            </a:r>
            <a:r>
              <a:rPr lang="nl-NL" dirty="0" smtClean="0"/>
              <a:t>.</a:t>
            </a:r>
          </a:p>
          <a:p>
            <a:r>
              <a:rPr lang="nl-NL" b="1" dirty="0" smtClean="0"/>
              <a:t>Niet </a:t>
            </a:r>
            <a:r>
              <a:rPr lang="nl-NL" b="1" dirty="0"/>
              <a:t>reageren maar creëren</a:t>
            </a:r>
            <a:r>
              <a:rPr lang="nl-NL" dirty="0" smtClean="0"/>
              <a:t>. Denk hierbij aan het voorbeeld van Apple.</a:t>
            </a:r>
          </a:p>
          <a:p>
            <a:endParaRPr lang="nl-NL" dirty="0" smtClean="0"/>
          </a:p>
          <a:p>
            <a:r>
              <a:rPr lang="nl-NL" dirty="0" smtClean="0"/>
              <a:t>De organisatie heeft met een goede visie een eigen doel en hoeft niet te reageren op anderen. Klanten zitten daar ook niet op te wachten. </a:t>
            </a:r>
          </a:p>
          <a:p>
            <a:endParaRPr lang="nl-NL" dirty="0"/>
          </a:p>
        </p:txBody>
      </p:sp>
    </p:spTree>
    <p:extLst>
      <p:ext uri="{BB962C8B-B14F-4D97-AF65-F5344CB8AC3E}">
        <p14:creationId xmlns:p14="http://schemas.microsoft.com/office/powerpoint/2010/main" val="265719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Winnen en overleven</a:t>
            </a:r>
            <a:endParaRPr lang="nl-NL" dirty="0"/>
          </a:p>
        </p:txBody>
      </p:sp>
      <p:sp>
        <p:nvSpPr>
          <p:cNvPr id="3" name="Tijdelijke aanduiding voor inhoud 2"/>
          <p:cNvSpPr>
            <a:spLocks noGrp="1"/>
          </p:cNvSpPr>
          <p:nvPr>
            <p:ph idx="1"/>
          </p:nvPr>
        </p:nvSpPr>
        <p:spPr/>
        <p:txBody>
          <a:bodyPr/>
          <a:lstStyle/>
          <a:p>
            <a:r>
              <a:rPr lang="nl-NL" dirty="0"/>
              <a:t>De visie is dé manier om de concurrentie op langere termijn te slim af te zijn.</a:t>
            </a:r>
          </a:p>
          <a:p>
            <a:endParaRPr lang="nl-NL" b="1" dirty="0"/>
          </a:p>
          <a:p>
            <a:r>
              <a:rPr lang="nl-NL" dirty="0"/>
              <a:t>Soms blijkt dat een organisatie wel moet veranderen om in de toekomst te overleven. </a:t>
            </a:r>
            <a:endParaRPr lang="nl-NL" dirty="0" smtClean="0"/>
          </a:p>
          <a:p>
            <a:r>
              <a:rPr lang="nl-NL" dirty="0" smtClean="0"/>
              <a:t>Dan </a:t>
            </a:r>
            <a:r>
              <a:rPr lang="nl-NL" dirty="0"/>
              <a:t>is een nieuwe visie noodzakelijk. </a:t>
            </a:r>
            <a:endParaRPr lang="nl-NL" dirty="0" smtClean="0"/>
          </a:p>
          <a:p>
            <a:endParaRPr lang="nl-NL" dirty="0" smtClean="0"/>
          </a:p>
          <a:p>
            <a:r>
              <a:rPr lang="nl-NL" dirty="0" smtClean="0"/>
              <a:t>De </a:t>
            </a:r>
            <a:r>
              <a:rPr lang="nl-NL" dirty="0"/>
              <a:t>markt droogt op, nieuwe technologieën maken het product overbodig. Wetgeving </a:t>
            </a:r>
            <a:r>
              <a:rPr lang="nl-NL" dirty="0" smtClean="0"/>
              <a:t>verandert</a:t>
            </a:r>
            <a:r>
              <a:rPr lang="nl-NL" dirty="0"/>
              <a:t> </a:t>
            </a:r>
            <a:r>
              <a:rPr lang="nl-NL" dirty="0" smtClean="0"/>
              <a:t>etc. </a:t>
            </a:r>
          </a:p>
          <a:p>
            <a:r>
              <a:rPr lang="nl-NL" dirty="0" smtClean="0"/>
              <a:t> Een </a:t>
            </a:r>
            <a:r>
              <a:rPr lang="nl-NL" dirty="0"/>
              <a:t>bedrijf moet zich dan heroriënteren op de toekomst en een nieuw toekomstbeeld creëren.</a:t>
            </a:r>
          </a:p>
          <a:p>
            <a:endParaRPr lang="nl-NL" dirty="0"/>
          </a:p>
        </p:txBody>
      </p:sp>
    </p:spTree>
    <p:extLst>
      <p:ext uri="{BB962C8B-B14F-4D97-AF65-F5344CB8AC3E}">
        <p14:creationId xmlns:p14="http://schemas.microsoft.com/office/powerpoint/2010/main" val="240536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Filmpje visie</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solidFill>
                  <a:schemeClr val="tx1"/>
                </a:solidFill>
              </a:rPr>
              <a:t>Kies een van de onderstaande video’s:</a:t>
            </a:r>
            <a:endParaRPr lang="nl-NL" dirty="0" smtClean="0">
              <a:solidFill>
                <a:schemeClr val="tx1"/>
              </a:solidFill>
              <a:hlinkClick r:id="rId2"/>
            </a:endParaRPr>
          </a:p>
          <a:p>
            <a:endParaRPr lang="nl-NL" dirty="0">
              <a:hlinkClick r:id="rId2"/>
            </a:endParaRPr>
          </a:p>
          <a:p>
            <a:r>
              <a:rPr lang="nl-NL" dirty="0" smtClean="0">
                <a:hlinkClick r:id="rId2"/>
              </a:rPr>
              <a:t>https</a:t>
            </a:r>
            <a:r>
              <a:rPr lang="nl-NL" dirty="0">
                <a:hlinkClick r:id="rId2"/>
              </a:rPr>
              <a:t>://</a:t>
            </a:r>
            <a:r>
              <a:rPr lang="nl-NL" dirty="0" smtClean="0">
                <a:hlinkClick r:id="rId2"/>
              </a:rPr>
              <a:t>www.youtube.com/watch?v=VsCRLjUKr-g</a:t>
            </a:r>
            <a:endParaRPr lang="nl-NL" dirty="0" smtClean="0"/>
          </a:p>
          <a:p>
            <a:r>
              <a:rPr lang="nl-NL" dirty="0" smtClean="0"/>
              <a:t>Missie en visie bakkersland. De complexiteit van de opbouw van een visie</a:t>
            </a:r>
          </a:p>
          <a:p>
            <a:endParaRPr lang="nl-NL" dirty="0" smtClean="0"/>
          </a:p>
          <a:p>
            <a:r>
              <a:rPr lang="nl-NL" dirty="0">
                <a:hlinkClick r:id="rId3"/>
              </a:rPr>
              <a:t>https://</a:t>
            </a:r>
            <a:r>
              <a:rPr lang="nl-NL" dirty="0" smtClean="0">
                <a:hlinkClick r:id="rId3"/>
              </a:rPr>
              <a:t>www.youtube.com/watch?v=eHXvYTbm3gQ</a:t>
            </a:r>
            <a:endParaRPr lang="nl-NL" dirty="0" smtClean="0"/>
          </a:p>
          <a:p>
            <a:r>
              <a:rPr lang="nl-NL" dirty="0" smtClean="0"/>
              <a:t>Visie en missie van Hannibal </a:t>
            </a:r>
            <a:r>
              <a:rPr lang="nl-NL" dirty="0" err="1" smtClean="0"/>
              <a:t>Barca</a:t>
            </a:r>
            <a:endParaRPr lang="nl-NL" dirty="0" smtClean="0"/>
          </a:p>
          <a:p>
            <a:endParaRPr lang="nl-NL" dirty="0"/>
          </a:p>
          <a:p>
            <a:r>
              <a:rPr lang="nl-NL" dirty="0">
                <a:hlinkClick r:id="rId4"/>
              </a:rPr>
              <a:t>https://</a:t>
            </a:r>
            <a:r>
              <a:rPr lang="nl-NL" dirty="0" smtClean="0">
                <a:hlinkClick r:id="rId4"/>
              </a:rPr>
              <a:t>www.youtube.com/watch?v=SYmRe6XwEL4</a:t>
            </a:r>
            <a:r>
              <a:rPr lang="nl-NL" dirty="0" smtClean="0"/>
              <a:t> </a:t>
            </a:r>
          </a:p>
          <a:p>
            <a:r>
              <a:rPr lang="nl-NL" dirty="0" smtClean="0"/>
              <a:t>Visie missie en bestaansvraag</a:t>
            </a:r>
          </a:p>
        </p:txBody>
      </p:sp>
    </p:spTree>
    <p:extLst>
      <p:ext uri="{BB962C8B-B14F-4D97-AF65-F5344CB8AC3E}">
        <p14:creationId xmlns:p14="http://schemas.microsoft.com/office/powerpoint/2010/main" val="2992556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 de slag </a:t>
            </a:r>
            <a:endParaRPr lang="nl-NL" dirty="0"/>
          </a:p>
        </p:txBody>
      </p:sp>
      <p:sp>
        <p:nvSpPr>
          <p:cNvPr id="3" name="Tijdelijke aanduiding voor inhoud 2"/>
          <p:cNvSpPr>
            <a:spLocks noGrp="1"/>
          </p:cNvSpPr>
          <p:nvPr>
            <p:ph idx="1"/>
          </p:nvPr>
        </p:nvSpPr>
        <p:spPr/>
        <p:txBody>
          <a:bodyPr/>
          <a:lstStyle/>
          <a:p>
            <a:r>
              <a:rPr lang="nl-NL" dirty="0" smtClean="0"/>
              <a:t>Jullie gaan zelf in tweetallen op zoek naar missies en visies.</a:t>
            </a:r>
          </a:p>
          <a:p>
            <a:endParaRPr lang="nl-NL" dirty="0"/>
          </a:p>
          <a:p>
            <a:r>
              <a:rPr lang="nl-NL" dirty="0" smtClean="0"/>
              <a:t>Zoek op internet naar missies en visies van verschillende bedrijven. Probeer er zoveel mogelijk te vinden. </a:t>
            </a:r>
          </a:p>
          <a:p>
            <a:endParaRPr lang="nl-NL" dirty="0"/>
          </a:p>
          <a:p>
            <a:r>
              <a:rPr lang="nl-NL" dirty="0" smtClean="0"/>
              <a:t>De missie of visie zet je steeds in een dia van een PowerPoint. </a:t>
            </a:r>
          </a:p>
          <a:p>
            <a:endParaRPr lang="nl-NL" dirty="0"/>
          </a:p>
          <a:p>
            <a:r>
              <a:rPr lang="nl-NL" dirty="0" smtClean="0"/>
              <a:t>Hieronder zet je de naam van de organisatie en wanneer nodig het type bedrijf. Dit laat je met een animatie invliegen. </a:t>
            </a:r>
          </a:p>
          <a:p>
            <a:endParaRPr lang="nl-NL" dirty="0"/>
          </a:p>
          <a:p>
            <a:endParaRPr lang="nl-NL" dirty="0"/>
          </a:p>
        </p:txBody>
      </p:sp>
    </p:spTree>
    <p:extLst>
      <p:ext uri="{BB962C8B-B14F-4D97-AF65-F5344CB8AC3E}">
        <p14:creationId xmlns:p14="http://schemas.microsoft.com/office/powerpoint/2010/main" val="35068367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de les</a:t>
            </a:r>
            <a:endParaRPr lang="nl-NL" dirty="0"/>
          </a:p>
        </p:txBody>
      </p:sp>
      <p:sp>
        <p:nvSpPr>
          <p:cNvPr id="3" name="Tijdelijke aanduiding voor inhoud 2"/>
          <p:cNvSpPr>
            <a:spLocks noGrp="1"/>
          </p:cNvSpPr>
          <p:nvPr>
            <p:ph idx="1"/>
          </p:nvPr>
        </p:nvSpPr>
        <p:spPr/>
        <p:txBody>
          <a:bodyPr/>
          <a:lstStyle/>
          <a:p>
            <a:r>
              <a:rPr lang="nl-NL" dirty="0" smtClean="0"/>
              <a:t>Aan het einde van de les weet je hoe een visie wordt opgebouwd</a:t>
            </a:r>
            <a:r>
              <a:rPr lang="nl-NL" smtClean="0"/>
              <a:t>. </a:t>
            </a:r>
            <a:endParaRPr lang="nl-NL" dirty="0" smtClean="0"/>
          </a:p>
        </p:txBody>
      </p:sp>
      <p:pic>
        <p:nvPicPr>
          <p:cNvPr id="4" name="Afbeelding 3"/>
          <p:cNvPicPr>
            <a:picLocks noChangeAspect="1"/>
          </p:cNvPicPr>
          <p:nvPr/>
        </p:nvPicPr>
        <p:blipFill>
          <a:blip r:embed="rId2"/>
          <a:stretch>
            <a:fillRect/>
          </a:stretch>
        </p:blipFill>
        <p:spPr>
          <a:xfrm>
            <a:off x="2560320" y="3933825"/>
            <a:ext cx="5791200" cy="2924175"/>
          </a:xfrm>
          <a:prstGeom prst="rect">
            <a:avLst/>
          </a:prstGeom>
        </p:spPr>
      </p:pic>
    </p:spTree>
    <p:extLst>
      <p:ext uri="{BB962C8B-B14F-4D97-AF65-F5344CB8AC3E}">
        <p14:creationId xmlns:p14="http://schemas.microsoft.com/office/powerpoint/2010/main" val="10264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0790" y="256903"/>
            <a:ext cx="6579788" cy="6195878"/>
          </a:xfrm>
        </p:spPr>
      </p:pic>
    </p:spTree>
    <p:extLst>
      <p:ext uri="{BB962C8B-B14F-4D97-AF65-F5344CB8AC3E}">
        <p14:creationId xmlns:p14="http://schemas.microsoft.com/office/powerpoint/2010/main" val="2716960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visie als antwoord </a:t>
            </a:r>
            <a:endParaRPr lang="nl-NL" dirty="0"/>
          </a:p>
        </p:txBody>
      </p:sp>
      <p:sp>
        <p:nvSpPr>
          <p:cNvPr id="3" name="Tijdelijke aanduiding voor inhoud 2"/>
          <p:cNvSpPr>
            <a:spLocks noGrp="1"/>
          </p:cNvSpPr>
          <p:nvPr>
            <p:ph idx="1"/>
          </p:nvPr>
        </p:nvSpPr>
        <p:spPr/>
        <p:txBody>
          <a:bodyPr/>
          <a:lstStyle/>
          <a:p>
            <a:r>
              <a:rPr lang="nl-NL" dirty="0"/>
              <a:t>De visie van de organisatie geeft een kort en helder antwoord op de vraag: hoe zien wij onszelf in </a:t>
            </a:r>
            <a:r>
              <a:rPr lang="nl-NL" b="1" dirty="0"/>
              <a:t>de wereld van morgen</a:t>
            </a:r>
            <a:r>
              <a:rPr lang="nl-NL" dirty="0"/>
              <a:t>? </a:t>
            </a:r>
            <a:endParaRPr lang="nl-NL" dirty="0" smtClean="0"/>
          </a:p>
          <a:p>
            <a:endParaRPr lang="nl-NL" dirty="0"/>
          </a:p>
          <a:p>
            <a:r>
              <a:rPr lang="nl-NL" dirty="0" smtClean="0"/>
              <a:t>Het </a:t>
            </a:r>
            <a:r>
              <a:rPr lang="nl-NL" dirty="0"/>
              <a:t>is het idee dat een bedrijf heeft over de ontwikkelingen in haar branche en welke kant directie en medewerkers willen dat het </a:t>
            </a:r>
            <a:r>
              <a:rPr lang="nl-NL" dirty="0" smtClean="0"/>
              <a:t>opgaat.</a:t>
            </a:r>
          </a:p>
          <a:p>
            <a:endParaRPr lang="nl-NL" dirty="0"/>
          </a:p>
          <a:p>
            <a:r>
              <a:rPr lang="nl-NL" dirty="0" smtClean="0"/>
              <a:t>Hoe wil je dat je gezien wordt door je klanten. </a:t>
            </a:r>
            <a:endParaRPr lang="nl-NL" dirty="0"/>
          </a:p>
        </p:txBody>
      </p:sp>
    </p:spTree>
    <p:extLst>
      <p:ext uri="{BB962C8B-B14F-4D97-AF65-F5344CB8AC3E}">
        <p14:creationId xmlns:p14="http://schemas.microsoft.com/office/powerpoint/2010/main" val="303478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de visie?</a:t>
            </a:r>
            <a:endParaRPr lang="nl-NL" dirty="0"/>
          </a:p>
        </p:txBody>
      </p:sp>
      <p:sp>
        <p:nvSpPr>
          <p:cNvPr id="3" name="Tijdelijke aanduiding voor inhoud 2"/>
          <p:cNvSpPr>
            <a:spLocks noGrp="1"/>
          </p:cNvSpPr>
          <p:nvPr>
            <p:ph idx="1"/>
          </p:nvPr>
        </p:nvSpPr>
        <p:spPr/>
        <p:txBody>
          <a:bodyPr/>
          <a:lstStyle/>
          <a:p>
            <a:r>
              <a:rPr lang="nl-NL" sz="3200" dirty="0" smtClean="0"/>
              <a:t>Kies een van de video’s:</a:t>
            </a:r>
          </a:p>
          <a:p>
            <a:endParaRPr lang="nl-NL" dirty="0"/>
          </a:p>
          <a:p>
            <a:r>
              <a:rPr lang="nl-NL" dirty="0" smtClean="0">
                <a:hlinkClick r:id="rId2"/>
              </a:rPr>
              <a:t>https</a:t>
            </a:r>
            <a:r>
              <a:rPr lang="nl-NL" dirty="0">
                <a:hlinkClick r:id="rId2"/>
              </a:rPr>
              <a:t>://</a:t>
            </a:r>
            <a:r>
              <a:rPr lang="nl-NL" dirty="0" smtClean="0">
                <a:hlinkClick r:id="rId2"/>
              </a:rPr>
              <a:t>www.youtube.com/watch?v=X-MiEexjtFM </a:t>
            </a:r>
            <a:r>
              <a:rPr lang="nl-NL" dirty="0" smtClean="0"/>
              <a:t>(vitae)</a:t>
            </a:r>
          </a:p>
          <a:p>
            <a:r>
              <a:rPr lang="nl-NL" dirty="0">
                <a:hlinkClick r:id="rId3"/>
              </a:rPr>
              <a:t>https://</a:t>
            </a:r>
            <a:r>
              <a:rPr lang="nl-NL" dirty="0" smtClean="0">
                <a:hlinkClick r:id="rId3"/>
              </a:rPr>
              <a:t>www.youtube.com/watch?v=3VpfG5MRriE</a:t>
            </a:r>
            <a:r>
              <a:rPr lang="nl-NL" dirty="0" smtClean="0"/>
              <a:t> (dromen)</a:t>
            </a:r>
            <a:endParaRPr lang="nl-NL" dirty="0"/>
          </a:p>
          <a:p>
            <a:r>
              <a:rPr lang="nl-NL" dirty="0">
                <a:hlinkClick r:id="rId4"/>
              </a:rPr>
              <a:t>https://</a:t>
            </a:r>
            <a:r>
              <a:rPr lang="nl-NL" dirty="0" smtClean="0">
                <a:hlinkClick r:id="rId4"/>
              </a:rPr>
              <a:t>www.youtube.com/watch?v=sapAaZzn_j8</a:t>
            </a:r>
            <a:r>
              <a:rPr lang="nl-NL" dirty="0" smtClean="0"/>
              <a:t> (vijf stappen)</a:t>
            </a:r>
            <a:endParaRPr lang="nl-NL" dirty="0"/>
          </a:p>
        </p:txBody>
      </p:sp>
    </p:spTree>
    <p:extLst>
      <p:ext uri="{BB962C8B-B14F-4D97-AF65-F5344CB8AC3E}">
        <p14:creationId xmlns:p14="http://schemas.microsoft.com/office/powerpoint/2010/main" val="1132778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Beetje abstract?</a:t>
            </a:r>
            <a:endParaRPr lang="nl-NL" dirty="0"/>
          </a:p>
        </p:txBody>
      </p:sp>
      <p:sp>
        <p:nvSpPr>
          <p:cNvPr id="3" name="Tijdelijke aanduiding voor inhoud 2"/>
          <p:cNvSpPr>
            <a:spLocks noGrp="1"/>
          </p:cNvSpPr>
          <p:nvPr>
            <p:ph idx="1"/>
          </p:nvPr>
        </p:nvSpPr>
        <p:spPr/>
        <p:txBody>
          <a:bodyPr/>
          <a:lstStyle/>
          <a:p>
            <a:r>
              <a:rPr lang="nl-NL" dirty="0" smtClean="0"/>
              <a:t>Waarschijnlijk is het nog wat abstract.</a:t>
            </a:r>
          </a:p>
          <a:p>
            <a:endParaRPr lang="nl-NL" dirty="0"/>
          </a:p>
          <a:p>
            <a:r>
              <a:rPr lang="nl-NL" dirty="0" smtClean="0"/>
              <a:t>We gaan de komende lessen veel met voorbeelden werken om helder te krijgen wat een visie is. </a:t>
            </a:r>
            <a:endParaRPr lang="nl-NL" dirty="0"/>
          </a:p>
        </p:txBody>
      </p:sp>
    </p:spTree>
    <p:extLst>
      <p:ext uri="{BB962C8B-B14F-4D97-AF65-F5344CB8AC3E}">
        <p14:creationId xmlns:p14="http://schemas.microsoft.com/office/powerpoint/2010/main" val="56598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1 </a:t>
            </a:r>
            <a:endParaRPr lang="nl-NL" dirty="0"/>
          </a:p>
        </p:txBody>
      </p:sp>
      <p:sp>
        <p:nvSpPr>
          <p:cNvPr id="3" name="Tijdelijke aanduiding voor inhoud 2"/>
          <p:cNvSpPr>
            <a:spLocks noGrp="1"/>
          </p:cNvSpPr>
          <p:nvPr>
            <p:ph idx="1"/>
          </p:nvPr>
        </p:nvSpPr>
        <p:spPr/>
        <p:txBody>
          <a:bodyPr/>
          <a:lstStyle/>
          <a:p>
            <a:r>
              <a:rPr lang="nl-NL" dirty="0"/>
              <a:t>"Over enkele jaren heeft elke werknemer een computer op zijn bureau."</a:t>
            </a:r>
            <a:br>
              <a:rPr lang="nl-NL" dirty="0"/>
            </a:br>
            <a:endParaRPr lang="nl-NL" dirty="0" smtClean="0"/>
          </a:p>
          <a:p>
            <a:pPr marL="0" indent="0">
              <a:buNone/>
            </a:pPr>
            <a:r>
              <a:rPr lang="nl-NL" dirty="0" smtClean="0"/>
              <a:t>Dat </a:t>
            </a:r>
            <a:r>
              <a:rPr lang="nl-NL" dirty="0"/>
              <a:t>klinkt vandaag de dag niet meer als een heel spannende visie. In de jaren 90 van de vorige eeuw was dat het wel, het was zelfs </a:t>
            </a:r>
            <a:r>
              <a:rPr lang="nl-NL" b="1" dirty="0"/>
              <a:t>onrealistisch</a:t>
            </a:r>
            <a:r>
              <a:rPr lang="nl-NL" dirty="0"/>
              <a:t>. Toch ging Bill Gates daarvan uit als een zeer gewenst toekomstscenario en hij droeg er zijn steentje aan bij. Zo leidde de </a:t>
            </a:r>
            <a:r>
              <a:rPr lang="nl-NL" dirty="0" smtClean="0"/>
              <a:t>persoonlijke visie van </a:t>
            </a:r>
            <a:r>
              <a:rPr lang="nl-NL" dirty="0"/>
              <a:t>Bill Gates ertoe dat er tegenwoordig op de meeste bureaus een PC staat met een besturingssysteem van Microsoft.</a:t>
            </a:r>
          </a:p>
        </p:txBody>
      </p:sp>
    </p:spTree>
    <p:extLst>
      <p:ext uri="{BB962C8B-B14F-4D97-AF65-F5344CB8AC3E}">
        <p14:creationId xmlns:p14="http://schemas.microsoft.com/office/powerpoint/2010/main" val="3173024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2 </a:t>
            </a:r>
            <a:endParaRPr lang="nl-NL" dirty="0"/>
          </a:p>
        </p:txBody>
      </p:sp>
      <p:sp>
        <p:nvSpPr>
          <p:cNvPr id="3" name="Tijdelijke aanduiding voor inhoud 2"/>
          <p:cNvSpPr>
            <a:spLocks noGrp="1"/>
          </p:cNvSpPr>
          <p:nvPr>
            <p:ph idx="1"/>
          </p:nvPr>
        </p:nvSpPr>
        <p:spPr/>
        <p:txBody>
          <a:bodyPr/>
          <a:lstStyle/>
          <a:p>
            <a:r>
              <a:rPr lang="nl-NL" dirty="0"/>
              <a:t>"Een man op de maan zetten in de jaren </a:t>
            </a:r>
            <a:r>
              <a:rPr lang="nl-NL" dirty="0" smtClean="0"/>
              <a:t>zestig“</a:t>
            </a:r>
          </a:p>
          <a:p>
            <a:r>
              <a:rPr lang="nl-NL" dirty="0" smtClean="0"/>
              <a:t>Dit </a:t>
            </a:r>
            <a:r>
              <a:rPr lang="nl-NL" dirty="0" smtClean="0"/>
              <a:t>was </a:t>
            </a:r>
            <a:r>
              <a:rPr lang="nl-NL" dirty="0"/>
              <a:t>een sterk staaltje </a:t>
            </a:r>
            <a:r>
              <a:rPr lang="nl-NL" dirty="0" smtClean="0"/>
              <a:t>verbeeldingskracht van </a:t>
            </a:r>
            <a:r>
              <a:rPr lang="nl-NL" dirty="0"/>
              <a:t>de NASA (de Amerikaanse ruimtevaartorganisatie). Om die visie te realiseren (en daarmee de Russen de loef af te steken) zijn talloze technologieën en materialen ontwikkeld en maar liefst </a:t>
            </a:r>
            <a:r>
              <a:rPr lang="nl-NL" b="1" dirty="0"/>
              <a:t>tien proefvluchten</a:t>
            </a:r>
            <a:r>
              <a:rPr lang="nl-NL" dirty="0"/>
              <a:t> over een periode van jaren de lucht in gegaan.</a:t>
            </a:r>
          </a:p>
        </p:txBody>
      </p:sp>
    </p:spTree>
    <p:extLst>
      <p:ext uri="{BB962C8B-B14F-4D97-AF65-F5344CB8AC3E}">
        <p14:creationId xmlns:p14="http://schemas.microsoft.com/office/powerpoint/2010/main" val="3803613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3 </a:t>
            </a:r>
            <a:endParaRPr lang="nl-NL" dirty="0"/>
          </a:p>
        </p:txBody>
      </p:sp>
      <p:sp>
        <p:nvSpPr>
          <p:cNvPr id="3" name="Tijdelijke aanduiding voor inhoud 2"/>
          <p:cNvSpPr>
            <a:spLocks noGrp="1"/>
          </p:cNvSpPr>
          <p:nvPr>
            <p:ph idx="1"/>
          </p:nvPr>
        </p:nvSpPr>
        <p:spPr/>
        <p:txBody>
          <a:bodyPr/>
          <a:lstStyle/>
          <a:p>
            <a:r>
              <a:rPr lang="nl-NL" dirty="0" err="1"/>
              <a:t>Stelios</a:t>
            </a:r>
            <a:r>
              <a:rPr lang="nl-NL" dirty="0"/>
              <a:t>, de oprichter van </a:t>
            </a:r>
            <a:r>
              <a:rPr lang="nl-NL" dirty="0" err="1"/>
              <a:t>Easyjet</a:t>
            </a:r>
            <a:r>
              <a:rPr lang="nl-NL" dirty="0"/>
              <a:t>, veranderde de passagiersluchtvaart, door een </a:t>
            </a:r>
            <a:r>
              <a:rPr lang="nl-NL" b="1" dirty="0"/>
              <a:t>heel nieuw concept</a:t>
            </a:r>
            <a:r>
              <a:rPr lang="nl-NL" dirty="0"/>
              <a:t> in de markt te zetten. De commerciële luchtvaartmaatschappijen waren het over een ding wel eens: vliegen is een luxeproduct, concurrentie gebeurt op basis van service. Totdat een nieuwkomer in de markt </a:t>
            </a:r>
            <a:r>
              <a:rPr lang="nl-NL" b="1" dirty="0"/>
              <a:t>het tegendeel bewees</a:t>
            </a:r>
            <a:r>
              <a:rPr lang="nl-NL" dirty="0"/>
              <a:t>. Volgens </a:t>
            </a:r>
            <a:r>
              <a:rPr lang="nl-NL" dirty="0" err="1"/>
              <a:t>Stelios</a:t>
            </a:r>
            <a:r>
              <a:rPr lang="nl-NL" dirty="0"/>
              <a:t> was voor veel mensen naast betrouwbaarheid, juist de prijs belangrijk. En die broodjes en maaltijden: ach die nemen de mensen zelf mee. Anders kunnen ze die ook kopen in het vliegtuig. Ook pakte hij de verkoop van tickets anders aan dan gebruikelijk was. Hij vermeed de (dure) reisagent volledig, gaf geen tickets uit en bevorderde directe verkoop via Internet. </a:t>
            </a:r>
            <a:r>
              <a:rPr lang="nl-NL" dirty="0" err="1"/>
              <a:t>Easyjet</a:t>
            </a:r>
            <a:r>
              <a:rPr lang="nl-NL" dirty="0"/>
              <a:t> vond als het ware een nieuwe variant van het 'product' vliegen uit.  </a:t>
            </a:r>
          </a:p>
        </p:txBody>
      </p:sp>
    </p:spTree>
    <p:extLst>
      <p:ext uri="{BB962C8B-B14F-4D97-AF65-F5344CB8AC3E}">
        <p14:creationId xmlns:p14="http://schemas.microsoft.com/office/powerpoint/2010/main" val="1779885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975</TotalTime>
  <Words>889</Words>
  <Application>Microsoft Office PowerPoint</Application>
  <PresentationFormat>Breedbeeld</PresentationFormat>
  <Paragraphs>104</Paragraphs>
  <Slides>18</Slides>
  <Notes>0</Notes>
  <HiddenSlides>2</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Trebuchet MS</vt:lpstr>
      <vt:lpstr>Wingdings 3</vt:lpstr>
      <vt:lpstr>Facet</vt:lpstr>
      <vt:lpstr>Visie en strategie </vt:lpstr>
      <vt:lpstr>Doel van de les</vt:lpstr>
      <vt:lpstr>PowerPoint-presentatie</vt:lpstr>
      <vt:lpstr>De visie als antwoord </vt:lpstr>
      <vt:lpstr>Wat is de visie?</vt:lpstr>
      <vt:lpstr>Beetje abstract?</vt:lpstr>
      <vt:lpstr>Voorbeeld 1 </vt:lpstr>
      <vt:lpstr>Voorbeeld 2 </vt:lpstr>
      <vt:lpstr>Voorbeeld 3 </vt:lpstr>
      <vt:lpstr>De verschillen? </vt:lpstr>
      <vt:lpstr>De verschillen? </vt:lpstr>
      <vt:lpstr>Waarom een visie? </vt:lpstr>
      <vt:lpstr>Richting geven</vt:lpstr>
      <vt:lpstr>Inspireren </vt:lpstr>
      <vt:lpstr>Onderscheiden van anderen</vt:lpstr>
      <vt:lpstr>Winnen en overleven</vt:lpstr>
      <vt:lpstr>Filmpje visie</vt:lpstr>
      <vt:lpstr>Aan de slag </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Visie en strategie</dc:title>
  <dc:creator>Ellen Lieftink</dc:creator>
  <cp:lastModifiedBy>Weijden, Yorike van der</cp:lastModifiedBy>
  <cp:revision>32</cp:revision>
  <dcterms:created xsi:type="dcterms:W3CDTF">2016-08-17T11:20:37Z</dcterms:created>
  <dcterms:modified xsi:type="dcterms:W3CDTF">2017-11-17T12:31:03Z</dcterms:modified>
</cp:coreProperties>
</file>